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embeddedFontLs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swald" panose="02000503000000000000" pitchFamily="2" charset="0"/>
      <p:regular r:id="rId25"/>
      <p:bold r:id="rId26"/>
      <p:italic r:id="rId27"/>
      <p:boldItalic r:id="rId28"/>
    </p:embeddedFont>
    <p:embeddedFont>
      <p:font typeface="Playfair Displ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B4799D-9BBA-40F6-A0E7-C730B7B69910}">
  <a:tblStyle styleId="{ACB4799D-9BBA-40F6-A0E7-C730B7B699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0224cc2a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0224cc2a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0224cc2a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0224cc2a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a8eb45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a8eb45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740b04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1740b04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a8eb45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a8eb457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a8eb457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a8eb457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a8eb45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a8eb45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1740b042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1740b042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3a8eb45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3a8eb45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224cc23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224cc23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0224cc2a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0224cc2a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224cc2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224cc2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224cc2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0224cc2a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224cc2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224cc2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0224cc2a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0224cc2a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224cc2a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224cc2a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224cc2a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224cc2a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czNzM2MTE3MzIxOTUwODQ4NDUiLCJwcmVzZW50YXRpb25JZCI6IjFKU2xmakduVDlLa2FxdDhNcjk5NEVHWG44c1owbnVXVVRDSC1pR2lzV3VrIiwiY29udGVudElkIjoiY3VzdG9tLXJlc3BvbnNlLWZyZWVoYW5kRHJhd2luZyIsInNsaWRlSWQiOiJnNjE3NDBiMDQyMl8xXzAiLCJjb250ZW50SW5zdGFuY2VJZCI6IjFKU2xmakduVDlLa2FxdDhNcjk5NEVHWG44c1owbnVXVVRDSC1pR2lzV3VrLzlkYWFkOTAxLTg0NzUtNDIyOC1hZWUzLTNmZmFiZTI2YjljMyJ9pearId=magic-pear-metadata-identifier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RDUxRDI4In0seyJpZCI6ImRyYWdnYWJsZTEiLCJ0eXBlIjoiaWNvbiIsImljb24iOnsiaWQiOiJkZWZhdWx0LWNpcmNsZSJ9LCJjb2xvciI6IiNlZjlhMTQifSx7ImlkIjoiZHJhZ2dhYmxlMiIsInR5cGUiOiJpY29uIiwiaWNvbiI6eyJpZCI6ImRlZmF1bHQtY2lyY2xlIn0sImNvbG9yIjoiIzQxQkRFQiJ9LHsiaWQiOiJkcmFnZ2FibGUzIiwidHlwZSI6Imljb24iLCJpY29uIjp7ImlkIjoiZGVmYXVsdC1jaXJjbGUifSwiY29sb3IiOiIjNzA3Mzc5In1dLCJkcmFnZ2FibGVTaXplIjoxMC4zLCJlbWJlZGRhYmxlVXJsIjoiaHR0cHM6Ly8iLCJhbnN3ZXJzIjpbXX0=pearId=magic-pear-shape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czNzM2MTE3MzIxOTUwODQ4NDUiLCJwcmVzZW50YXRpb25JZCI6IjFKU2xmakduVDlLa2FxdDhNcjk5NEVHWG44c1owbnVXVVRDSC1pR2lzV3VrIiwiY29udGVudElkIjoiY3VzdG9tLXJlc3BvbnNlLWRyYWdnYWJsZSIsInNsaWRlSWQiOiJnNjE3NDBiMDQyMl8xXzYiLCJjb250ZW50SW5zdGFuY2VJZCI6IjFKU2xmakduVDlLa2FxdDhNcjk5NEVHWG44c1owbnVXVVRDSC1pR2lzV3VrLzlmYTMyOWQyLTY5ZDEtNDQ4Ny1hNjJkLTMwYzBhN2I4ZDc4NiJ9pearId=magic-pear-metadata-identifier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tchangethislink.peardeckmagic.zone?eyJ0eXBlIjoiZ29vZ2xlLXNsaWRlcy1hZGRvbi1yZXNwb25zZS1mb290ZXIiLCJsYXN0RWRpdGVkQnkiOiIxMTczNzM2MTE3MzIxOTUwODQ4NDUiLCJwcmVzZW50YXRpb25JZCI6IjFKU2xmakduVDlLa2FxdDhNcjk5NEVHWG44c1owbnVXVVRDSC1pR2lzV3VrIiwiY29udGVudElkIjoiY3VzdG9tLXJlc3BvbnNlLWZyZWVSZXNwb25zZS10ZXh0Iiwic2xpZGVJZCI6Imc2MDIyNGNjMmE5XzBfOCIsImNvbnRlbnRJbnN0YW5jZUlkIjoiMUpTbGZqR25UOUtrYXF0OE1yOTk0RUdYbjhzWjBudVdVVENILWlHaXNXdWsvY2MzYjI4NzgtNWVlYi00NmJmLWFlM2MtZjE3ZjMyYTlkNDFiIn0=pearId=magic-pear-metadata-identifier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ntchangethislink.peardeckmagic.zone?eyJ0eXBlIjoiZ29vZ2xlLXNsaWRlcy1hZGRvbi1yZXNwb25zZS1mb290ZXIiLCJsYXN0RWRpdGVkQnkiOiIxMTczNzM2MTE3MzIxOTUwODQ4NDUiLCJwcmVzZW50YXRpb25JZCI6IjFKU2xmakduVDlLa2FxdDhNcjk5NEVHWG44c1owbnVXVVRDSC1pR2lzV3VrIiwiY29udGVudElkIjoiY3VzdG9tLXJlc3BvbnNlLWZyZWVSZXNwb25zZS10ZXh0Iiwic2xpZGVJZCI6Imc2MDIyNGNjMmE5XzFfNiIsImNvbnRlbnRJbnN0YW5jZUlkIjoiMUpTbGZqR25UOUtrYXF0OE1yOTk0RUdYbjhzWjBudVdVVENILWlHaXNXdWsvOThjYmVlYWEtNTljMS00NjhkLTg4MWEtODA0YmM5Y2M4YjVhIn0=pearId=magic-pear-metadata-identifier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 Course in Color Theory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Wonderful, wonderful color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Complementary Colors</a:t>
            </a:r>
            <a:r>
              <a:rPr lang="en"/>
              <a:t> </a:t>
            </a:r>
            <a:r>
              <a:rPr lang="en">
                <a:solidFill>
                  <a:srgbClr val="644E3D"/>
                </a:solidFill>
              </a:rPr>
              <a:t>and</a:t>
            </a:r>
            <a:r>
              <a:rPr lang="en">
                <a:solidFill>
                  <a:srgbClr val="38761D"/>
                </a:solidFill>
              </a:rPr>
              <a:t> Contrast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Opposite Ends of the Circle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way to determine complementary colors is where they are on the color wheel.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placed correctly, a line can be drawn straight across from one color to the next.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Red to Green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Blue to Orange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Purple to Yellow</a:t>
            </a:r>
            <a:endParaRPr sz="1800"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988" y="2271475"/>
            <a:ext cx="2872026" cy="287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75" y="2416075"/>
            <a:ext cx="2727426" cy="272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Complementary for Contrast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2603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using complementary colors, you can utilize them to create contrast and bring attention to your subject matter.</a:t>
            </a:r>
            <a:endParaRPr sz="2000"/>
          </a:p>
        </p:txBody>
      </p:sp>
      <p:pic>
        <p:nvPicPr>
          <p:cNvPr id="145" name="Google Shape;145;p2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825" y="94450"/>
            <a:ext cx="2608225" cy="34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425" y="2784025"/>
            <a:ext cx="3491151" cy="23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8520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line connecting a pair of complementary colors together. 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172" y="906950"/>
            <a:ext cx="3675650" cy="37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756B"/>
                </a:solidFill>
              </a:rPr>
              <a:t>Neutral Colors</a:t>
            </a:r>
            <a:endParaRPr>
              <a:solidFill>
                <a:srgbClr val="85756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too much and not too little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These are your grays, blacks, whites, and browns within the color spectrum.</a:t>
            </a:r>
            <a:endParaRPr sz="2000"/>
          </a:p>
        </p:txBody>
      </p:sp>
      <p:pic>
        <p:nvPicPr>
          <p:cNvPr id="166" name="Google Shape;166;p29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237" y="1758875"/>
            <a:ext cx="3047062" cy="3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125" y="1758875"/>
            <a:ext cx="3334800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Neutral Colors vs. Warm &amp; Cool Colors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Neutrals do not lean to one emotion/feeling or the other.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are a grounding color in the sense of creating a balanced calm.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Certain colors can be used to create a sense of calm, but will then stand out against other colors that are used.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Neutral colors are a calm void that balance with most colors on the color wheel.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we feeling about things?</a:t>
            </a:r>
            <a:endParaRPr/>
          </a:p>
        </p:txBody>
      </p:sp>
      <p:graphicFrame>
        <p:nvGraphicFramePr>
          <p:cNvPr id="179" name="Google Shape;179;p31"/>
          <p:cNvGraphicFramePr/>
          <p:nvPr/>
        </p:nvGraphicFramePr>
        <p:xfrm>
          <a:off x="2065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{ACB4799D-9BBA-40F6-A0E7-C730B7B69910}</a:tableStyleId>
              </a:tblPr>
              <a:tblGrid>
                <a:gridCol w="145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Primary, Secondary, and Tertiary Colors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Awesome and Ready to Rumble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On the Road to Awesome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Doing 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Some Slight Confusion but Doing Okay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My Head is Spinning with Color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Warm &amp; Cool Colors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Awesome and Ready to Rumble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On the Road to Awesome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Doing 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Some Slight Confusion but Doing Okay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My Head is Spinning with Color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Complementary Colors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Awesome and Ready to Rumble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On the Road to Awesome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Doing 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Some Slight Confusion but Doing Okay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My Head is Spinning with Color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Neutral Colors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Awesome and Ready to Rumble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On the Road to Awesome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Doing 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Some Slight Confusion but Doing Okay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My Head is Spinning with Color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0" name="Google Shape;180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Theory in a Nutshell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 b="1">
                <a:solidFill>
                  <a:srgbClr val="FF0000"/>
                </a:solidFill>
              </a:rPr>
              <a:t>Primary Colors</a:t>
            </a:r>
            <a:endParaRPr sz="1600" b="1">
              <a:solidFill>
                <a:srgbClr val="FF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Red, Blue, Yellow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Char char="●"/>
            </a:pPr>
            <a:r>
              <a:rPr lang="en" sz="1600" b="1">
                <a:solidFill>
                  <a:srgbClr val="9900FF"/>
                </a:solidFill>
              </a:rPr>
              <a:t>Secondary Colors</a:t>
            </a:r>
            <a:endParaRPr sz="1600" b="1">
              <a:solidFill>
                <a:srgbClr val="9900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Purple, Green, Orange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ADD56"/>
              </a:buClr>
              <a:buSzPts val="1600"/>
              <a:buChar char="●"/>
            </a:pPr>
            <a:r>
              <a:rPr lang="en" sz="1600" b="1">
                <a:solidFill>
                  <a:srgbClr val="CADD56"/>
                </a:solidFill>
              </a:rPr>
              <a:t>Tertiary Colors</a:t>
            </a:r>
            <a:endParaRPr sz="1600" b="1">
              <a:solidFill>
                <a:srgbClr val="CADD5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Red-violet, Yellow-green, Orange-yellow, etc.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Char char="●"/>
            </a:pPr>
            <a:r>
              <a:rPr lang="en" sz="1600" b="1">
                <a:solidFill>
                  <a:srgbClr val="F6B26B"/>
                </a:solidFill>
              </a:rPr>
              <a:t>Warm Colors</a:t>
            </a:r>
            <a:endParaRPr sz="1600" b="1">
              <a:solidFill>
                <a:srgbClr val="F6B26B"/>
              </a:solidFill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Red, Orange, Yellow</a:t>
            </a:r>
            <a:endParaRPr sz="1600"/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Associated with warmth, happiness, anger, passion</a:t>
            </a:r>
            <a:endParaRPr sz="1600"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Char char="●"/>
            </a:pPr>
            <a:r>
              <a:rPr lang="en" sz="1600" b="1">
                <a:solidFill>
                  <a:srgbClr val="3D85C6"/>
                </a:solidFill>
              </a:rPr>
              <a:t>Cool Colors</a:t>
            </a:r>
            <a:endParaRPr sz="1600" b="1">
              <a:solidFill>
                <a:srgbClr val="3D85C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Green, Blue, Purple/Violet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Associated with cold, calm, sorrow, curiosity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rgbClr val="674EA7"/>
                </a:solidFill>
              </a:rPr>
              <a:t>Complementary</a:t>
            </a:r>
            <a:r>
              <a:rPr lang="en" sz="1600" b="1"/>
              <a:t> </a:t>
            </a:r>
            <a:r>
              <a:rPr lang="en" sz="1600" b="1">
                <a:solidFill>
                  <a:srgbClr val="FFD966"/>
                </a:solidFill>
              </a:rPr>
              <a:t>Colors</a:t>
            </a:r>
            <a:endParaRPr sz="1600" b="1">
              <a:solidFill>
                <a:srgbClr val="FFD96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Purple &amp; Yellow, Red &amp; Green, Blue &amp; Orange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Can be used to create contrast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96740"/>
              </a:buClr>
              <a:buSzPts val="1600"/>
              <a:buChar char="●"/>
            </a:pPr>
            <a:r>
              <a:rPr lang="en" sz="1600" b="1">
                <a:solidFill>
                  <a:srgbClr val="996740"/>
                </a:solidFill>
              </a:rPr>
              <a:t>Neutral Colors</a:t>
            </a:r>
            <a:endParaRPr sz="1600" b="1">
              <a:solidFill>
                <a:srgbClr val="99674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Grays, Blacks, Whites, and Browns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Are a calm neutral that work with most colors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Color Theory?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Color theory is a body of practical guidance to color mixing and the visual effects of a specific color combination.</a:t>
            </a:r>
            <a:endParaRPr sz="1600" b="1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717575"/>
            <a:ext cx="5941024" cy="37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Color Theory?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There are, also, definitions (or categories) of colors based on the color wheel: primary color, secondary color, and tertiary color</a:t>
            </a:r>
            <a:endParaRPr sz="1600" b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950" y="556800"/>
            <a:ext cx="6044850" cy="4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375" y="152400"/>
            <a:ext cx="42463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34775" y="660050"/>
            <a:ext cx="33627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What are the </a:t>
            </a:r>
            <a:r>
              <a:rPr lang="en" sz="2400" b="1" i="1">
                <a:latin typeface="Playfair Display"/>
                <a:ea typeface="Playfair Display"/>
                <a:cs typeface="Playfair Display"/>
                <a:sym typeface="Playfair Display"/>
              </a:rPr>
              <a:t>Primary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colors and what are the </a:t>
            </a:r>
            <a:r>
              <a:rPr lang="en" sz="2400" b="1" i="1">
                <a:latin typeface="Playfair Display"/>
                <a:ea typeface="Playfair Display"/>
                <a:cs typeface="Playfair Display"/>
                <a:sym typeface="Playfair Display"/>
              </a:rPr>
              <a:t>Secondary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colors?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0" name="Google Shape;80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688" y="146950"/>
            <a:ext cx="4754475" cy="48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10250" y="423425"/>
            <a:ext cx="30264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layfair Display"/>
                <a:ea typeface="Playfair Display"/>
                <a:cs typeface="Playfair Display"/>
                <a:sym typeface="Playfair Display"/>
              </a:rPr>
              <a:t>Primary Colors</a:t>
            </a:r>
            <a:endParaRPr sz="2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layfair Display"/>
                <a:ea typeface="Playfair Display"/>
                <a:cs typeface="Playfair Display"/>
                <a:sym typeface="Playfair Display"/>
              </a:rPr>
              <a:t>Secondary Colors</a:t>
            </a:r>
            <a:endParaRPr sz="2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Orange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Green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Purple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layfair Display"/>
                <a:ea typeface="Playfair Display"/>
                <a:cs typeface="Playfair Display"/>
                <a:sym typeface="Playfair Display"/>
              </a:rPr>
              <a:t>Tertiary Colors</a:t>
            </a:r>
            <a:endParaRPr sz="2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●"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The hyphenated colors in between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B26B"/>
                </a:solidFill>
              </a:rPr>
              <a:t>Warm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vs.</a:t>
            </a:r>
            <a:r>
              <a:rPr lang="en"/>
              <a:t> </a:t>
            </a:r>
            <a:r>
              <a:rPr lang="en">
                <a:solidFill>
                  <a:srgbClr val="3D85C6"/>
                </a:solidFill>
              </a:rPr>
              <a:t>Cool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Colors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Colors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These are going to be the ones that you usually associate with warmer things: fire, the sun, happiness, anger, etc. They are not limited to these types of depictions, but are often described in this manner.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Yellow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Orange</a:t>
            </a:r>
            <a:endParaRPr sz="16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50" y="350975"/>
            <a:ext cx="5719501" cy="44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Colors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Contrary to warm colors, these are the ones that tend to be associated with rain, snow, sorrow, calm, etc.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Blue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Violet/Purple</a:t>
            </a:r>
            <a:endParaRPr sz="18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475" y="110650"/>
            <a:ext cx="4964100" cy="49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Both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Give an example of an object that is a </a:t>
            </a:r>
            <a:r>
              <a:rPr lang="en" sz="1800" b="1" i="1"/>
              <a:t>warm</a:t>
            </a:r>
            <a:r>
              <a:rPr lang="en" sz="1800"/>
              <a:t> color and one that is a </a:t>
            </a:r>
            <a:r>
              <a:rPr lang="en" sz="1800" b="1" i="1"/>
              <a:t>cool</a:t>
            </a:r>
            <a:r>
              <a:rPr lang="en" sz="1800"/>
              <a:t> color.</a:t>
            </a:r>
            <a:endParaRPr sz="18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475" y="110650"/>
            <a:ext cx="4964100" cy="49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On-screen Show (16:9)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Montserrat</vt:lpstr>
      <vt:lpstr>Oswald</vt:lpstr>
      <vt:lpstr>Playfair Display</vt:lpstr>
      <vt:lpstr>Arial</vt:lpstr>
      <vt:lpstr>Pop</vt:lpstr>
      <vt:lpstr>Crash Course in Color Theory</vt:lpstr>
      <vt:lpstr>What is Color Theory?</vt:lpstr>
      <vt:lpstr>What is Color Theory?</vt:lpstr>
      <vt:lpstr>PowerPoint Presentation</vt:lpstr>
      <vt:lpstr>PowerPoint Presentation</vt:lpstr>
      <vt:lpstr>Warm vs. Cool Colors</vt:lpstr>
      <vt:lpstr>Warm Colors</vt:lpstr>
      <vt:lpstr>Cool Colors</vt:lpstr>
      <vt:lpstr>Examples of Both</vt:lpstr>
      <vt:lpstr>Complementary Colors and Contrast</vt:lpstr>
      <vt:lpstr>Opposite Ends of the Circle</vt:lpstr>
      <vt:lpstr>Using Complementary for Contrast</vt:lpstr>
      <vt:lpstr>Draw a line connecting a pair of complementary colors together. </vt:lpstr>
      <vt:lpstr>Neutral Colors</vt:lpstr>
      <vt:lpstr>Not too much and not too little</vt:lpstr>
      <vt:lpstr>Neutral Colors vs. Warm &amp; Cool Colors</vt:lpstr>
      <vt:lpstr>How are we feeling about things?</vt:lpstr>
      <vt:lpstr>Color Theory in a Nutshell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in Color Theory</dc:title>
  <cp:lastModifiedBy>JH Klaus</cp:lastModifiedBy>
  <cp:revision>1</cp:revision>
  <dcterms:modified xsi:type="dcterms:W3CDTF">2019-11-22T16:07:19Z</dcterms:modified>
</cp:coreProperties>
</file>